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10" r:id="rId2"/>
    <p:sldMasterId id="2147483714" r:id="rId3"/>
  </p:sldMasterIdLst>
  <p:notesMasterIdLst>
    <p:notesMasterId r:id="rId11"/>
  </p:notesMasterIdLst>
  <p:sldIdLst>
    <p:sldId id="275" r:id="rId4"/>
    <p:sldId id="286" r:id="rId5"/>
    <p:sldId id="305" r:id="rId6"/>
    <p:sldId id="278" r:id="rId7"/>
    <p:sldId id="303" r:id="rId8"/>
    <p:sldId id="313" r:id="rId9"/>
    <p:sldId id="30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7193"/>
    <a:srgbClr val="787A7D"/>
    <a:srgbClr val="3A383A"/>
    <a:srgbClr val="D5F0F1"/>
    <a:srgbClr val="C8DBF9"/>
    <a:srgbClr val="6998ED"/>
    <a:srgbClr val="FBDDD8"/>
    <a:srgbClr val="AAE4D7"/>
    <a:srgbClr val="DC6038"/>
    <a:srgbClr val="E76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32" autoAdjust="0"/>
    <p:restoredTop sz="96379" autoAdjust="0"/>
  </p:normalViewPr>
  <p:slideViewPr>
    <p:cSldViewPr snapToGrid="0" showGuides="1">
      <p:cViewPr varScale="1">
        <p:scale>
          <a:sx n="75" d="100"/>
          <a:sy n="75" d="100"/>
        </p:scale>
        <p:origin x="122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82B93-D878-4220-82A0-3D8A37C64810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4396F-7CC6-42E5-83BE-72592AAF9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25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1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76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865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657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877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13000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55047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47189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77032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0684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19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308104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532307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701098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6007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16079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7354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95350" y="2246293"/>
            <a:ext cx="609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突显内容</a:t>
            </a:r>
            <a:b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精妙的设计不应喧宾夺主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95350" y="3200400"/>
            <a:ext cx="6096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Flyme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5 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的设计思路便是突出内容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精妙的设计不应该喧宾夺主。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我们更愿意将设计作为内容的辅助。在这个思路下，内容与设计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的协调，便是主要突破的课题。我们从内容中汲取设计灵感，音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乐专辑、视频色调、应用首屏等细节都将被 </a:t>
            </a:r>
            <a:r>
              <a:rPr lang="en-US" altLang="zh-CN" sz="1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Flyme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5 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的控件自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动识别，演变为凸显内容，却又不夺目的背景。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995363" y="4502865"/>
            <a:ext cx="254794" cy="254794"/>
            <a:chOff x="995363" y="4502865"/>
            <a:chExt cx="254794" cy="254794"/>
          </a:xfrm>
        </p:grpSpPr>
        <p:sp>
          <p:nvSpPr>
            <p:cNvPr id="6" name="椭圆 5"/>
            <p:cNvSpPr/>
            <p:nvPr/>
          </p:nvSpPr>
          <p:spPr>
            <a:xfrm>
              <a:off x="995363" y="4502865"/>
              <a:ext cx="254794" cy="25479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7"/>
            <p:cNvGrpSpPr>
              <a:grpSpLocks/>
            </p:cNvGrpSpPr>
            <p:nvPr/>
          </p:nvGrpSpPr>
          <p:grpSpPr bwMode="auto">
            <a:xfrm rot="5400000">
              <a:off x="1041220" y="4597356"/>
              <a:ext cx="144866" cy="73436"/>
              <a:chOff x="6716" y="33700"/>
              <a:chExt cx="383575" cy="195163"/>
            </a:xfrm>
          </p:grpSpPr>
          <p:cxnSp>
            <p:nvCxnSpPr>
              <p:cNvPr id="8" name="直接连接符 8"/>
              <p:cNvCxnSpPr>
                <a:cxnSpLocks noChangeShapeType="1"/>
              </p:cNvCxnSpPr>
              <p:nvPr/>
            </p:nvCxnSpPr>
            <p:spPr bwMode="auto">
              <a:xfrm>
                <a:off x="6716" y="33700"/>
                <a:ext cx="194444" cy="19516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" name="直接连接符 9"/>
              <p:cNvCxnSpPr>
                <a:cxnSpLocks noChangeShapeType="1"/>
              </p:cNvCxnSpPr>
              <p:nvPr/>
            </p:nvCxnSpPr>
            <p:spPr bwMode="auto">
              <a:xfrm flipV="1">
                <a:off x="188409" y="33700"/>
                <a:ext cx="201882" cy="19303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0" name="组合 9"/>
          <p:cNvGrpSpPr/>
          <p:nvPr userDrawn="1"/>
        </p:nvGrpSpPr>
        <p:grpSpPr>
          <a:xfrm>
            <a:off x="1433513" y="4502865"/>
            <a:ext cx="254794" cy="254794"/>
            <a:chOff x="1433513" y="4502865"/>
            <a:chExt cx="254794" cy="254794"/>
          </a:xfrm>
        </p:grpSpPr>
        <p:sp>
          <p:nvSpPr>
            <p:cNvPr id="11" name="椭圆 10"/>
            <p:cNvSpPr/>
            <p:nvPr/>
          </p:nvSpPr>
          <p:spPr>
            <a:xfrm>
              <a:off x="1433513" y="4502865"/>
              <a:ext cx="254794" cy="25479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7"/>
            <p:cNvGrpSpPr>
              <a:grpSpLocks/>
            </p:cNvGrpSpPr>
            <p:nvPr/>
          </p:nvGrpSpPr>
          <p:grpSpPr bwMode="auto">
            <a:xfrm rot="16200000" flipH="1">
              <a:off x="1498418" y="4597356"/>
              <a:ext cx="144866" cy="73436"/>
              <a:chOff x="6716" y="33700"/>
              <a:chExt cx="383575" cy="195163"/>
            </a:xfrm>
          </p:grpSpPr>
          <p:cxnSp>
            <p:nvCxnSpPr>
              <p:cNvPr id="13" name="直接连接符 8"/>
              <p:cNvCxnSpPr>
                <a:cxnSpLocks noChangeShapeType="1"/>
              </p:cNvCxnSpPr>
              <p:nvPr/>
            </p:nvCxnSpPr>
            <p:spPr bwMode="auto">
              <a:xfrm>
                <a:off x="6716" y="33700"/>
                <a:ext cx="194444" cy="19516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直接连接符 9"/>
              <p:cNvCxnSpPr>
                <a:cxnSpLocks noChangeShapeType="1"/>
              </p:cNvCxnSpPr>
              <p:nvPr/>
            </p:nvCxnSpPr>
            <p:spPr bwMode="auto">
              <a:xfrm flipV="1">
                <a:off x="188409" y="33700"/>
                <a:ext cx="201882" cy="19303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1297680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452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17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94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282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21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8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3DB7C-2D6B-4C00-98DC-0DA6EC76AE3B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7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98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2019/9/18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3068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 rot="18892707">
            <a:off x="3038123" y="1397263"/>
            <a:ext cx="921018" cy="27611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/>
              </a:gs>
              <a:gs pos="50000">
                <a:srgbClr val="E65F4D"/>
              </a:gs>
              <a:gs pos="100000">
                <a:srgbClr val="DC515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 rot="18892707">
            <a:off x="9617679" y="3635058"/>
            <a:ext cx="269037" cy="9419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/>
              </a:gs>
              <a:gs pos="50000">
                <a:srgbClr val="E65F4D"/>
              </a:gs>
              <a:gs pos="100000">
                <a:srgbClr val="DC515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 rot="18892707">
            <a:off x="2860629" y="1654941"/>
            <a:ext cx="196587" cy="656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52A"/>
              </a:gs>
              <a:gs pos="50000">
                <a:srgbClr val="F6B646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rot="18892707">
            <a:off x="8418545" y="941628"/>
            <a:ext cx="2667308" cy="799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 rot="18892707">
            <a:off x="7595204" y="4112473"/>
            <a:ext cx="527418" cy="1594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8CBA9">
                  <a:alpha val="90000"/>
                </a:srgbClr>
              </a:gs>
              <a:gs pos="50000">
                <a:srgbClr val="30BC9B"/>
              </a:gs>
              <a:gs pos="100000">
                <a:srgbClr val="24A78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 rot="18892707">
            <a:off x="8037831" y="1919546"/>
            <a:ext cx="467340" cy="67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2B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 rot="18892707">
            <a:off x="11255143" y="4796119"/>
            <a:ext cx="1182617" cy="5925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 rot="18892707">
            <a:off x="10631702" y="3989806"/>
            <a:ext cx="1871352" cy="6944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>
                  <a:alpha val="90000"/>
                </a:srgbClr>
              </a:gs>
              <a:gs pos="50000">
                <a:srgbClr val="E65F4D">
                  <a:alpha val="90000"/>
                </a:srgbClr>
              </a:gs>
              <a:gs pos="100000">
                <a:srgbClr val="DC5153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 rot="18892707" flipV="1">
            <a:off x="6793605" y="2080436"/>
            <a:ext cx="378038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8CBA9">
                  <a:alpha val="90000"/>
                </a:srgbClr>
              </a:gs>
              <a:gs pos="50000">
                <a:srgbClr val="30BC9B"/>
              </a:gs>
              <a:gs pos="100000">
                <a:srgbClr val="24A78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 rot="18892707">
            <a:off x="3911720" y="3593853"/>
            <a:ext cx="577502" cy="1766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1A0DE"/>
              </a:gs>
              <a:gs pos="50000">
                <a:srgbClr val="2690DF"/>
              </a:gs>
              <a:gs pos="100000">
                <a:srgbClr val="3186E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 rot="18892707">
            <a:off x="4155715" y="2733978"/>
            <a:ext cx="500729" cy="817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 rot="18892707">
            <a:off x="2559442" y="4127433"/>
            <a:ext cx="613748" cy="749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9C657"/>
              </a:gs>
              <a:gs pos="50000">
                <a:srgbClr val="69B048"/>
              </a:gs>
              <a:gs pos="100000">
                <a:srgbClr val="5A9D3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 rot="18892707">
            <a:off x="262709" y="5760972"/>
            <a:ext cx="1486854" cy="6365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5284"/>
              </a:gs>
              <a:gs pos="50000">
                <a:srgbClr val="ED487F"/>
              </a:gs>
              <a:gs pos="100000">
                <a:srgbClr val="EB457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 rot="18892707">
            <a:off x="-445469" y="5319922"/>
            <a:ext cx="2270857" cy="77658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9A2DF">
                  <a:alpha val="90000"/>
                </a:srgbClr>
              </a:gs>
              <a:gs pos="50000">
                <a:srgbClr val="2399E0">
                  <a:alpha val="90000"/>
                </a:srgbClr>
              </a:gs>
              <a:gs pos="100000">
                <a:srgbClr val="2D91E0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 rot="18892707">
            <a:off x="9486202" y="1264817"/>
            <a:ext cx="1387165" cy="5004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7CAA8">
                  <a:alpha val="90000"/>
                </a:srgbClr>
              </a:gs>
              <a:gs pos="50000">
                <a:srgbClr val="2AB394">
                  <a:alpha val="90000"/>
                </a:srgbClr>
              </a:gs>
              <a:gs pos="100000">
                <a:srgbClr val="22A385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 rot="18892707">
            <a:off x="13016" y="2052251"/>
            <a:ext cx="673474" cy="1905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C62F">
                  <a:alpha val="90000"/>
                </a:srgbClr>
              </a:gs>
              <a:gs pos="50000">
                <a:srgbClr val="F5B547">
                  <a:alpha val="90000"/>
                </a:srgbClr>
              </a:gs>
              <a:gs pos="100000">
                <a:srgbClr val="F5B547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 rot="18892707">
            <a:off x="-290276" y="2470850"/>
            <a:ext cx="732519" cy="2706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8C556"/>
              </a:gs>
              <a:gs pos="50000">
                <a:srgbClr val="70BA4E"/>
              </a:gs>
              <a:gs pos="100000">
                <a:srgbClr val="61A74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 rot="18892707">
            <a:off x="-62143" y="2161909"/>
            <a:ext cx="1524991" cy="449416"/>
          </a:xfrm>
          <a:prstGeom prst="roundRect">
            <a:avLst>
              <a:gd name="adj" fmla="val 50000"/>
            </a:avLst>
          </a:prstGeom>
          <a:solidFill>
            <a:srgbClr val="6057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 rot="18892707">
            <a:off x="-249264" y="2895972"/>
            <a:ext cx="1172688" cy="38576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C62F">
                  <a:alpha val="90000"/>
                </a:srgbClr>
              </a:gs>
              <a:gs pos="50000">
                <a:srgbClr val="F5B547">
                  <a:alpha val="90000"/>
                </a:srgbClr>
              </a:gs>
              <a:gs pos="100000">
                <a:srgbClr val="F5B547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577330" y="5324669"/>
            <a:ext cx="2876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Dauphin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音乐</a:t>
            </a:r>
          </a:p>
        </p:txBody>
      </p:sp>
      <p:sp>
        <p:nvSpPr>
          <p:cNvPr id="17" name="圆角矩形 16"/>
          <p:cNvSpPr/>
          <p:nvPr/>
        </p:nvSpPr>
        <p:spPr>
          <a:xfrm rot="18892707">
            <a:off x="4838720" y="4034976"/>
            <a:ext cx="327600" cy="288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/>
              </a:gs>
              <a:gs pos="50000">
                <a:srgbClr val="E65F4D"/>
              </a:gs>
              <a:gs pos="100000">
                <a:srgbClr val="DC515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魅族Flyme5官方介绍视频_高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95951" y="0"/>
            <a:ext cx="609600" cy="6096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343025" y="-523875"/>
            <a:ext cx="351370" cy="180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2C13608-58D3-41D3-AA7F-5AAF981DA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642" y="100604"/>
            <a:ext cx="3165564" cy="501112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353876FF-BCA2-458C-AC02-E7A24C80458D}"/>
              </a:ext>
            </a:extLst>
          </p:cNvPr>
          <p:cNvSpPr/>
          <p:nvPr/>
        </p:nvSpPr>
        <p:spPr>
          <a:xfrm>
            <a:off x="9422652" y="5999587"/>
            <a:ext cx="64634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组长 ：                   梅    燚</a:t>
            </a: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组员  ：  裴天鹏      任嘉睿</a:t>
            </a: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颜宇傲      王洪宇</a:t>
            </a:r>
          </a:p>
        </p:txBody>
      </p:sp>
    </p:spTree>
    <p:extLst>
      <p:ext uri="{BB962C8B-B14F-4D97-AF65-F5344CB8AC3E}">
        <p14:creationId xmlns:p14="http://schemas.microsoft.com/office/powerpoint/2010/main" val="246630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71 0.1507 L -4.16667E-6 -1.48148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" y="-754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animMotion origin="layout" path="M -0.23008 0.4 L -2.29167E-6 7.40741E-7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7" y="-2000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23073 0.40139 L 2.77556E-17 -1.11111E-6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36" y="-2006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25352 0.44097 L 3.95833E-6 4.07407E-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-2206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1771 0.37893 L 3.33333E-6 4.07407E-6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-18958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8151 0.49004 L -8.33333E-7 2.59259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4514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58477 1.01713 L 2.08333E-7 -1.85185E-6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32" y="-5085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51329 0.89283 L 4.16667E-6 -3.33333E-6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64" y="-44653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8151 0.49004 L -8.33333E-7 2.59259E-6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4514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8151 0.49004 L -8.33333E-7 2.59259E-6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4514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3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  <p:bldP spid="19" grpId="0" animBg="1"/>
      <p:bldP spid="19" grpId="1" animBg="1"/>
      <p:bldP spid="21" grpId="0" animBg="1"/>
      <p:bldP spid="21" grpId="1" animBg="1"/>
      <p:bldP spid="20" grpId="0" animBg="1"/>
      <p:bldP spid="20" grpId="1" animBg="1"/>
      <p:bldP spid="25" grpId="0" animBg="1"/>
      <p:bldP spid="25" grpId="1" animBg="1"/>
      <p:bldP spid="27" grpId="0" animBg="1"/>
      <p:bldP spid="27" grpId="1" animBg="1"/>
      <p:bldP spid="26" grpId="0" animBg="1"/>
      <p:bldP spid="26" grpId="1" animBg="1"/>
      <p:bldP spid="23" grpId="0" animBg="1"/>
      <p:bldP spid="23" grpId="1" animBg="1"/>
      <p:bldP spid="22" grpId="0" animBg="1"/>
      <p:bldP spid="22" grpId="1" animBg="1"/>
      <p:bldP spid="12" grpId="0"/>
      <p:bldP spid="17" grpId="0" animBg="1"/>
      <p:bldP spid="17" grpId="1" animBg="1"/>
      <p:bldP spid="29" grpId="0" animBg="1"/>
    </p:bldLst>
  </p:timing>
  <p:extLst>
    <p:ext uri="{E180D4A7-C9FB-4DFB-919C-405C955672EB}">
      <p14:showEvtLst xmlns:p14="http://schemas.microsoft.com/office/powerpoint/2010/main">
        <p14:playEvt time="93" objId="1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8008623" y="2651400"/>
            <a:ext cx="2200275" cy="2200275"/>
          </a:xfrm>
          <a:prstGeom prst="ellipse">
            <a:avLst/>
          </a:prstGeom>
          <a:solidFill>
            <a:srgbClr val="F5B54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7910948" y="2787331"/>
            <a:ext cx="2307907" cy="2307907"/>
          </a:xfrm>
          <a:prstGeom prst="ellipse">
            <a:avLst/>
          </a:prstGeom>
          <a:solidFill>
            <a:srgbClr val="F5B54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2139629" y="2746375"/>
            <a:ext cx="2307907" cy="2307907"/>
          </a:xfrm>
          <a:prstGeom prst="ellipse">
            <a:avLst/>
          </a:prstGeom>
          <a:solidFill>
            <a:srgbClr val="FE5F3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2039636" y="2922587"/>
            <a:ext cx="2200275" cy="2200275"/>
          </a:xfrm>
          <a:prstGeom prst="ellipse">
            <a:avLst/>
          </a:prstGeom>
          <a:solidFill>
            <a:srgbClr val="FE5F3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2108891" y="2813050"/>
            <a:ext cx="2200275" cy="2200275"/>
          </a:xfrm>
          <a:prstGeom prst="ellipse">
            <a:avLst/>
          </a:prstGeom>
          <a:gradFill flip="none" rotWithShape="1">
            <a:gsLst>
              <a:gs pos="0">
                <a:srgbClr val="FB6D5B"/>
              </a:gs>
              <a:gs pos="38000">
                <a:srgbClr val="FD6950"/>
              </a:gs>
              <a:gs pos="62000">
                <a:srgbClr val="FE603F"/>
              </a:gs>
              <a:gs pos="100000">
                <a:srgbClr val="FE5F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4992491" y="2787331"/>
            <a:ext cx="2199600" cy="2199600"/>
          </a:xfrm>
          <a:prstGeom prst="ellipse">
            <a:avLst/>
          </a:prstGeom>
          <a:gradFill flip="none" rotWithShape="1">
            <a:gsLst>
              <a:gs pos="0">
                <a:srgbClr val="7D6AD4"/>
              </a:gs>
              <a:gs pos="38000">
                <a:srgbClr val="6D5BC5"/>
              </a:gs>
              <a:gs pos="62000">
                <a:srgbClr val="604EB9"/>
              </a:gs>
              <a:gs pos="100000">
                <a:srgbClr val="5C49B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4883" y="2922587"/>
            <a:ext cx="2200275" cy="2200275"/>
          </a:xfrm>
          <a:prstGeom prst="ellipse">
            <a:avLst/>
          </a:prstGeom>
          <a:solidFill>
            <a:srgbClr val="6D5BC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4941886" y="2705418"/>
            <a:ext cx="2307907" cy="2307907"/>
          </a:xfrm>
          <a:prstGeom prst="ellipse">
            <a:avLst/>
          </a:prstGeom>
          <a:solidFill>
            <a:srgbClr val="6D5BC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8013939" y="2841762"/>
            <a:ext cx="2199600" cy="2199600"/>
          </a:xfrm>
          <a:prstGeom prst="ellipse">
            <a:avLst/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475490" y="3397594"/>
            <a:ext cx="1467068" cy="1046440"/>
            <a:chOff x="2475490" y="3397594"/>
            <a:chExt cx="1467068" cy="1046440"/>
          </a:xfrm>
        </p:grpSpPr>
        <p:sp>
          <p:nvSpPr>
            <p:cNvPr id="15" name="文本框 14"/>
            <p:cNvSpPr txBox="1"/>
            <p:nvPr/>
          </p:nvSpPr>
          <p:spPr>
            <a:xfrm>
              <a:off x="2475490" y="3397594"/>
              <a:ext cx="146706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48.9</a:t>
              </a:r>
              <a:r>
                <a:rPr lang="en-US" altLang="zh-CN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%</a:t>
              </a:r>
              <a:endPara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507234" y="4105480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>
                      <a:alpha val="9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海量音乐版权</a:t>
              </a:r>
            </a:p>
          </p:txBody>
        </p:sp>
        <p:sp>
          <p:nvSpPr>
            <p:cNvPr id="17" name="等腰三角形 16"/>
            <p:cNvSpPr/>
            <p:nvPr/>
          </p:nvSpPr>
          <p:spPr>
            <a:xfrm flipV="1">
              <a:off x="3674166" y="3558467"/>
              <a:ext cx="138370" cy="11928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328560" y="3397594"/>
            <a:ext cx="1458681" cy="1040628"/>
            <a:chOff x="5328560" y="3397594"/>
            <a:chExt cx="1458681" cy="1040628"/>
          </a:xfrm>
        </p:grpSpPr>
        <p:sp>
          <p:nvSpPr>
            <p:cNvPr id="18" name="文本框 17"/>
            <p:cNvSpPr txBox="1"/>
            <p:nvPr/>
          </p:nvSpPr>
          <p:spPr>
            <a:xfrm>
              <a:off x="5427573" y="3397594"/>
              <a:ext cx="135966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16.6</a:t>
              </a:r>
              <a:r>
                <a:rPr lang="en-US" altLang="zh-CN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%</a:t>
              </a:r>
              <a:endPara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328560" y="4099668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>
                      <a:alpha val="9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海量使用用户</a:t>
              </a:r>
            </a:p>
          </p:txBody>
        </p:sp>
        <p:sp>
          <p:nvSpPr>
            <p:cNvPr id="20" name="等腰三角形 19"/>
            <p:cNvSpPr/>
            <p:nvPr/>
          </p:nvSpPr>
          <p:spPr>
            <a:xfrm flipV="1">
              <a:off x="6572546" y="3558467"/>
              <a:ext cx="138370" cy="11928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344356" y="3397594"/>
            <a:ext cx="1620957" cy="1060196"/>
            <a:chOff x="8344356" y="3397594"/>
            <a:chExt cx="1620957" cy="1060196"/>
          </a:xfrm>
        </p:grpSpPr>
        <p:sp>
          <p:nvSpPr>
            <p:cNvPr id="21" name="文本框 20"/>
            <p:cNvSpPr txBox="1"/>
            <p:nvPr/>
          </p:nvSpPr>
          <p:spPr>
            <a:xfrm>
              <a:off x="8470192" y="3397594"/>
              <a:ext cx="13692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14.5</a:t>
              </a:r>
              <a:r>
                <a:rPr lang="en-US" altLang="zh-CN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%</a:t>
              </a:r>
              <a:endPara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344356" y="4119236"/>
              <a:ext cx="162095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>
                      <a:alpha val="9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优秀的评论功能</a:t>
              </a:r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9619974" y="3558467"/>
              <a:ext cx="138370" cy="11928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4373598" y="852405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主流音乐软件特点</a:t>
            </a:r>
          </a:p>
        </p:txBody>
      </p:sp>
      <p:sp>
        <p:nvSpPr>
          <p:cNvPr id="25" name="矩形 24"/>
          <p:cNvSpPr/>
          <p:nvPr/>
        </p:nvSpPr>
        <p:spPr>
          <a:xfrm>
            <a:off x="3048000" y="1619217"/>
            <a:ext cx="6096000" cy="419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总结市场上上十种音乐软件，总结优势产品，我们发现以下特点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9" y="5569157"/>
            <a:ext cx="12192000" cy="140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9395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path" presetSubtype="0" accel="12444" decel="1244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1273 C 0.00235 -0.01273 0.00521 -0.00787 0.00521 -0.00139 C 0.00521 0.00463 0.00235 0.00995 -0.00117 0.00995 C -0.00469 0.00995 -0.00742 0.00463 -0.00742 -0.00139 C -0.00742 -0.00787 -0.00469 -0.01273 -0.00117 -0.01273 Z " pathEditMode="relative" rAng="0" ptsTypes="AAAAA">
                                      <p:cBhvr>
                                        <p:cTn id="64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path" presetSubtype="0" accel="15429" decel="1542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C 0.00351 4.44444E-6 0.00638 0.00463 0.00638 0.01111 C 0.00638 0.01736 0.00351 0.02268 2.08333E-6 0.02268 C -0.00352 0.02268 -0.00625 0.01736 -0.00625 0.01111 C -0.00625 0.00463 -0.00352 4.44444E-6 2.08333E-6 4.44444E-6 Z " pathEditMode="relative" rAng="0" ptsTypes="AAAAA">
                                      <p:cBhvr>
                                        <p:cTn id="66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path" presetSubtype="0" accel="12444" decel="124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1273 C 0.00234 -0.01273 0.00521 -0.00787 0.00521 -0.00139 C 0.00521 0.00463 0.00234 0.00996 -0.00117 0.00996 C -0.00469 0.00996 -0.00742 0.00463 -0.00742 -0.00139 C -0.00742 -0.00787 -0.00469 -0.01273 -0.00117 -0.01273 Z " pathEditMode="relative" rAng="0" ptsTypes="AAAAA">
                                      <p:cBhvr>
                                        <p:cTn id="68" dur="4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path" presetSubtype="0" accel="15429" decel="1542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C 0.00352 -4.07407E-6 0.00638 0.00463 0.00638 0.01112 C 0.00638 0.01737 0.00352 0.02269 -3.75E-6 0.02269 C -0.00351 0.02269 -0.00625 0.01737 -0.00625 0.01112 C -0.00625 0.00463 -0.00351 -4.07407E-6 -3.75E-6 -4.07407E-6 Z " pathEditMode="relative" rAng="0" ptsTypes="AAAAA">
                                      <p:cBhvr>
                                        <p:cTn id="70" dur="3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path" presetSubtype="0" accel="15429" decel="1542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C 0.00352 1.48148E-6 0.00638 0.00463 0.00638 0.01111 C 0.00638 0.01736 0.00352 0.02268 4.16667E-7 0.02268 C -0.00352 0.02268 -0.00625 0.01736 -0.00625 0.01111 C -0.00625 0.00463 -0.00352 1.48148E-6 4.16667E-7 1.48148E-6 Z " pathEditMode="relative" rAng="0" ptsTypes="AAAAA">
                                      <p:cBhvr>
                                        <p:cTn id="72" dur="3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path" presetSubtype="0" accel="12444" decel="124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1273 C 0.00235 -0.01273 0.00521 -0.00787 0.00521 -0.00139 C 0.00521 0.00463 0.00235 0.00995 -0.00117 0.00995 C -0.00469 0.00995 -0.00742 0.00463 -0.00742 -0.00139 C -0.00742 -0.00787 -0.00469 -0.01273 -0.00117 -0.01273 Z " pathEditMode="relative" rAng="0" ptsTypes="AAAAA">
                                      <p:cBhvr>
                                        <p:cTn id="74" dur="4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1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7" grpId="0" animBg="1"/>
      <p:bldP spid="7" grpId="1" animBg="1"/>
      <p:bldP spid="6" grpId="0" animBg="1"/>
      <p:bldP spid="6" grpId="1" animBg="1"/>
      <p:bldP spid="4" grpId="0" animBg="1"/>
      <p:bldP spid="5" grpId="0" animBg="1"/>
      <p:bldP spid="8" grpId="0" animBg="1"/>
      <p:bldP spid="8" grpId="1" animBg="1"/>
      <p:bldP spid="9" grpId="0" animBg="1"/>
      <p:bldP spid="9" grpId="1" animBg="1"/>
      <p:bldP spid="11" grpId="0" animBg="1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 rot="18892707">
            <a:off x="-113984" y="2395151"/>
            <a:ext cx="673474" cy="1905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C62F">
                  <a:alpha val="90000"/>
                </a:srgbClr>
              </a:gs>
              <a:gs pos="50000">
                <a:srgbClr val="F5B547">
                  <a:alpha val="90000"/>
                </a:srgbClr>
              </a:gs>
              <a:gs pos="100000">
                <a:srgbClr val="F5B547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 rot="18892707">
            <a:off x="-417276" y="2813750"/>
            <a:ext cx="732519" cy="2706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8C556"/>
              </a:gs>
              <a:gs pos="50000">
                <a:srgbClr val="70BA4E"/>
              </a:gs>
              <a:gs pos="100000">
                <a:srgbClr val="61A74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 rot="18892707">
            <a:off x="-189143" y="2504809"/>
            <a:ext cx="1524991" cy="449416"/>
          </a:xfrm>
          <a:prstGeom prst="roundRect">
            <a:avLst>
              <a:gd name="adj" fmla="val 50000"/>
            </a:avLst>
          </a:prstGeom>
          <a:solidFill>
            <a:srgbClr val="6057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 rot="18892707">
            <a:off x="-376264" y="3238872"/>
            <a:ext cx="1172688" cy="38576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C62F">
                  <a:alpha val="90000"/>
                </a:srgbClr>
              </a:gs>
              <a:gs pos="50000">
                <a:srgbClr val="F5B547">
                  <a:alpha val="90000"/>
                </a:srgbClr>
              </a:gs>
              <a:gs pos="100000">
                <a:srgbClr val="F5B547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 rot="18892707">
            <a:off x="-207557" y="6075040"/>
            <a:ext cx="1486854" cy="6365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5284"/>
              </a:gs>
              <a:gs pos="50000">
                <a:srgbClr val="ED487F"/>
              </a:gs>
              <a:gs pos="100000">
                <a:srgbClr val="EB457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 rot="18892707">
            <a:off x="-915735" y="5633990"/>
            <a:ext cx="2270857" cy="77658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9A2DF">
                  <a:alpha val="90000"/>
                </a:srgbClr>
              </a:gs>
              <a:gs pos="50000">
                <a:srgbClr val="2399E0">
                  <a:alpha val="90000"/>
                </a:srgbClr>
              </a:gs>
              <a:gs pos="100000">
                <a:srgbClr val="2D91E0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 rot="18892707">
            <a:off x="2153042" y="4483033"/>
            <a:ext cx="613748" cy="749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9C657"/>
              </a:gs>
              <a:gs pos="50000">
                <a:srgbClr val="69B048"/>
              </a:gs>
              <a:gs pos="100000">
                <a:srgbClr val="5A9D3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 rot="18892707">
            <a:off x="4048532" y="-370225"/>
            <a:ext cx="1637005" cy="799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 rot="18892707">
            <a:off x="3314001" y="174983"/>
            <a:ext cx="1387165" cy="5004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7CAA8">
                  <a:alpha val="90000"/>
                </a:srgbClr>
              </a:gs>
              <a:gs pos="50000">
                <a:srgbClr val="2AB394">
                  <a:alpha val="90000"/>
                </a:srgbClr>
              </a:gs>
              <a:gs pos="100000">
                <a:srgbClr val="22A385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 rot="18892707">
            <a:off x="1864683" y="432064"/>
            <a:ext cx="921018" cy="27611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/>
              </a:gs>
              <a:gs pos="50000">
                <a:srgbClr val="E65F4D"/>
              </a:gs>
              <a:gs pos="100000">
                <a:srgbClr val="DC515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 rot="18892707">
            <a:off x="2061483" y="-6527"/>
            <a:ext cx="527418" cy="1594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8CBA9">
                  <a:alpha val="90000"/>
                </a:srgbClr>
              </a:gs>
              <a:gs pos="50000">
                <a:srgbClr val="30BC9B"/>
              </a:gs>
              <a:gs pos="100000">
                <a:srgbClr val="24A78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rot="18892707">
            <a:off x="9363983" y="2869342"/>
            <a:ext cx="527418" cy="1594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8CBA9">
                  <a:alpha val="90000"/>
                </a:srgbClr>
              </a:gs>
              <a:gs pos="50000">
                <a:srgbClr val="30BC9B"/>
              </a:gs>
              <a:gs pos="100000">
                <a:srgbClr val="24A78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 rot="18892707">
            <a:off x="7051462" y="1334257"/>
            <a:ext cx="269037" cy="9419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/>
              </a:gs>
              <a:gs pos="50000">
                <a:srgbClr val="E65F4D"/>
              </a:gs>
              <a:gs pos="100000">
                <a:srgbClr val="DC515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 rot="18892707">
            <a:off x="7105588" y="1165120"/>
            <a:ext cx="196587" cy="656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52A"/>
              </a:gs>
              <a:gs pos="50000">
                <a:srgbClr val="F6B646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 rot="18892707">
            <a:off x="9414284" y="2458853"/>
            <a:ext cx="500729" cy="817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 rot="18892707">
            <a:off x="11728183" y="3943575"/>
            <a:ext cx="1182617" cy="5925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 rot="18892707">
            <a:off x="11111436" y="3509142"/>
            <a:ext cx="1871352" cy="6944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>
                  <a:alpha val="90000"/>
                </a:srgbClr>
              </a:gs>
              <a:gs pos="50000">
                <a:srgbClr val="E65F4D">
                  <a:alpha val="90000"/>
                </a:srgbClr>
              </a:gs>
              <a:gs pos="100000">
                <a:srgbClr val="DC5153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 rot="18892707">
            <a:off x="8762097" y="-356997"/>
            <a:ext cx="1678288" cy="8309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7CAA8">
                  <a:alpha val="90000"/>
                </a:srgbClr>
              </a:gs>
              <a:gs pos="50000">
                <a:srgbClr val="2AB394">
                  <a:alpha val="90000"/>
                </a:srgbClr>
              </a:gs>
              <a:gs pos="100000">
                <a:srgbClr val="22A385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 rot="18892707">
            <a:off x="7775360" y="-334460"/>
            <a:ext cx="1921564" cy="8554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85599"/>
              </a:gs>
              <a:gs pos="50000">
                <a:srgbClr val="6556A3"/>
              </a:gs>
              <a:gs pos="100000">
                <a:srgbClr val="6456A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285953" y="2671953"/>
            <a:ext cx="89893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但我们都没有</a:t>
            </a:r>
          </a:p>
        </p:txBody>
      </p:sp>
      <p:sp>
        <p:nvSpPr>
          <p:cNvPr id="2" name="矩形 1"/>
          <p:cNvSpPr/>
          <p:nvPr/>
        </p:nvSpPr>
        <p:spPr>
          <a:xfrm>
            <a:off x="303303" y="-889354"/>
            <a:ext cx="224567" cy="56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25100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71 0.1507 L -4.16667E-6 -1.48148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" y="-75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25352 0.44097 L 3.95833E-6 4.07407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-2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58477 1.01713 L 2.08333E-7 -1.85185E-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32" y="-5085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51329 0.89283 L 4.16667E-6 -3.33333E-6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64" y="-4465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23073 0.40139 L 2.77556E-17 -1.11111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36" y="-2006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grpId="1" nodeType="withEffect">
                                  <p:stCondLst>
                                    <p:cond delay="640"/>
                                  </p:stCondLst>
                                  <p:childTnLst>
                                    <p:animMotion origin="layout" path="M -0.23008 0.4 L -2.29167E-6 7.40741E-7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7" y="-2000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8151 0.49004 L -8.33333E-7 2.59259E-6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451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1771 0.37893 L 3.33333E-6 4.07407E-6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-1895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7097353" y="-1490773"/>
            <a:ext cx="6305131" cy="6393178"/>
          </a:xfrm>
          <a:prstGeom prst="ellipse">
            <a:avLst/>
          </a:prstGeom>
          <a:solidFill>
            <a:srgbClr val="CE403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7402698" y="-1490773"/>
            <a:ext cx="6331433" cy="6331433"/>
          </a:xfrm>
          <a:prstGeom prst="ellipse">
            <a:avLst/>
          </a:prstGeom>
          <a:solidFill>
            <a:srgbClr val="E6614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17640" y="1961971"/>
            <a:ext cx="387798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引入天空蓝明亮色彩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让音乐更动听</a:t>
            </a:r>
          </a:p>
        </p:txBody>
      </p:sp>
      <p:sp>
        <p:nvSpPr>
          <p:cNvPr id="7" name="矩形 6"/>
          <p:cNvSpPr/>
          <p:nvPr/>
        </p:nvSpPr>
        <p:spPr>
          <a:xfrm>
            <a:off x="1517640" y="3065546"/>
            <a:ext cx="62632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我们谨慎地为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基调挑选出更多讨好眼球色彩，</a:t>
            </a: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最终选择了表示秀丽清新、宁静的天空蓝，且与海豚相得益彰。</a:t>
            </a: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天空蓝保持了素雅之余，更加切合作为一款音乐软件的内涵。</a:t>
            </a:r>
          </a:p>
        </p:txBody>
      </p:sp>
      <p:sp>
        <p:nvSpPr>
          <p:cNvPr id="9" name="椭圆 8"/>
          <p:cNvSpPr/>
          <p:nvPr/>
        </p:nvSpPr>
        <p:spPr>
          <a:xfrm>
            <a:off x="1694395" y="4192753"/>
            <a:ext cx="295275" cy="295275"/>
          </a:xfrm>
          <a:prstGeom prst="ellipse">
            <a:avLst/>
          </a:prstGeom>
          <a:gradFill flip="none" rotWithShape="1">
            <a:gsLst>
              <a:gs pos="0">
                <a:srgbClr val="ED7D31"/>
              </a:gs>
              <a:gs pos="58000">
                <a:srgbClr val="EA7237"/>
              </a:gs>
              <a:gs pos="100000">
                <a:srgbClr val="E9683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hlinkClick r:id="rId2" action="ppaction://hlinksldjump"/>
          </p:cNvPr>
          <p:cNvSpPr/>
          <p:nvPr/>
        </p:nvSpPr>
        <p:spPr>
          <a:xfrm>
            <a:off x="2255108" y="4192753"/>
            <a:ext cx="295275" cy="295275"/>
          </a:xfrm>
          <a:prstGeom prst="ellipse">
            <a:avLst/>
          </a:prstGeom>
          <a:gradFill flip="none" rotWithShape="1">
            <a:gsLst>
              <a:gs pos="0">
                <a:srgbClr val="E43E38"/>
              </a:gs>
              <a:gs pos="58000">
                <a:srgbClr val="D4332E"/>
              </a:gs>
              <a:gs pos="100000">
                <a:srgbClr val="CB2C2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783165" y="4144784"/>
            <a:ext cx="477206" cy="416639"/>
          </a:xfrm>
          <a:prstGeom prst="ellipse">
            <a:avLst/>
          </a:prstGeom>
          <a:gradFill flip="none" rotWithShape="1">
            <a:gsLst>
              <a:gs pos="0">
                <a:srgbClr val="4D91EE"/>
              </a:gs>
              <a:gs pos="58000">
                <a:srgbClr val="4C88EB"/>
              </a:gs>
              <a:gs pos="100000">
                <a:srgbClr val="4A7CE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478902" y="4185364"/>
            <a:ext cx="295275" cy="295275"/>
          </a:xfrm>
          <a:prstGeom prst="ellipse">
            <a:avLst/>
          </a:prstGeom>
          <a:gradFill flip="none" rotWithShape="1">
            <a:gsLst>
              <a:gs pos="0">
                <a:srgbClr val="19C291"/>
              </a:gs>
              <a:gs pos="58000">
                <a:srgbClr val="0EB78E"/>
              </a:gs>
              <a:gs pos="100000">
                <a:srgbClr val="08B28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207664" y="4192753"/>
            <a:ext cx="295275" cy="295275"/>
          </a:xfrm>
          <a:prstGeom prst="ellipse">
            <a:avLst/>
          </a:prstGeom>
          <a:gradFill flip="none" rotWithShape="1">
            <a:gsLst>
              <a:gs pos="0">
                <a:srgbClr val="EEEEEE"/>
              </a:gs>
              <a:gs pos="58000">
                <a:srgbClr val="EDEDED"/>
              </a:gs>
              <a:gs pos="100000">
                <a:srgbClr val="ECECE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636092" y="3966502"/>
            <a:ext cx="771352" cy="773202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图片包含 电子产品, 屏幕截图, 照片, 室内&#10;&#10;描述已自动生成">
            <a:extLst>
              <a:ext uri="{FF2B5EF4-FFF2-40B4-BE49-F238E27FC236}">
                <a16:creationId xmlns:a16="http://schemas.microsoft.com/office/drawing/2014/main" id="{BE5CE932-45FE-4A1C-B839-CFD10D4FB88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534">
            <a:off x="8364574" y="-361746"/>
            <a:ext cx="2883249" cy="5724653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150808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4775">
        <p15:prstTrans prst="wind"/>
      </p:transition>
    </mc:Choice>
    <mc:Fallback xmlns="">
      <p:transition spd="slow" advClick="0" advTm="4775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path" presetSubtype="0" accel="12364" decel="1290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39 -1.11111E-6 C 0.01197 -1.11111E-6 0.02135 0.0169 0.02135 0.03773 C 0.02135 0.05833 0.01197 0.07546 0.00039 0.07546 C -0.0112 0.07546 -0.02045 0.05833 -0.02045 0.03773 C -0.02045 0.0169 -0.0112 -1.11111E-6 0.00039 -1.11111E-6 Z " pathEditMode="relative" rAng="0" ptsTypes="AAAAA">
                                          <p:cBhvr>
                                            <p:cTn id="6" dur="5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path" presetSubtype="0" accel="12444" decel="1244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39 -2.96296E-6 C 0.01198 -2.96296E-6 0.02135 0.0169 0.02135 0.03773 C 0.02135 0.05834 0.01198 0.07547 0.00039 0.07547 C -0.0112 0.07547 -0.02045 0.05834 -0.02045 0.03773 C -0.02045 0.0169 -0.0112 -2.96296E-6 0.00039 -2.96296E-6 Z " pathEditMode="relative" rAng="0" ptsTypes="AAAAA">
                                          <p:cBhvr>
                                            <p:cTn id="8" dur="4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1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9" dur="6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2" grpId="0" animBg="1"/>
          <p:bldP spid="6" grpId="0"/>
          <p:bldP spid="7" grpId="0"/>
          <p:bldP spid="9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path" presetSubtype="0" accel="12364" decel="1290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39 -1.11111E-6 C 0.01197 -1.11111E-6 0.02135 0.0169 0.02135 0.03773 C 0.02135 0.05833 0.01197 0.07546 0.00039 0.07546 C -0.0112 0.07546 -0.02045 0.05833 -0.02045 0.03773 C -0.02045 0.0169 -0.0112 -1.11111E-6 0.00039 -1.11111E-6 Z " pathEditMode="relative" rAng="0" ptsTypes="AAAAA">
                                          <p:cBhvr>
                                            <p:cTn id="6" dur="5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path" presetSubtype="0" accel="12444" decel="1244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39 -2.96296E-6 C 0.01198 -2.96296E-6 0.02135 0.0169 0.02135 0.03773 C 0.02135 0.05834 0.01198 0.07547 0.00039 0.07547 C -0.0112 0.07547 -0.02045 0.05834 -0.02045 0.03773 C -0.02045 0.0169 -0.0112 -2.96296E-6 0.00039 -2.96296E-6 Z " pathEditMode="relative" rAng="0" ptsTypes="AAAAA">
                                          <p:cBhvr>
                                            <p:cTn id="8" dur="4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1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9" dur="6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2" grpId="0" animBg="1"/>
          <p:bldP spid="6" grpId="0"/>
          <p:bldP spid="7" grpId="0"/>
          <p:bldP spid="9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3203575" y="3159918"/>
            <a:ext cx="1924050" cy="1924050"/>
          </a:xfrm>
          <a:prstGeom prst="line">
            <a:avLst/>
          </a:prstGeom>
          <a:ln w="12700">
            <a:solidFill>
              <a:srgbClr val="CADC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 rot="18892707">
            <a:off x="4589399" y="3938527"/>
            <a:ext cx="672820" cy="1134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AB38D"/>
              </a:gs>
              <a:gs pos="50000">
                <a:srgbClr val="12BA8F"/>
              </a:gs>
              <a:gs pos="100000">
                <a:srgbClr val="18C0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 rot="18892707">
            <a:off x="4205903" y="5077131"/>
            <a:ext cx="1071553" cy="35904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EC8AC"/>
              </a:gs>
              <a:gs pos="50000">
                <a:srgbClr val="53CCAE"/>
              </a:gs>
              <a:gs pos="100000">
                <a:srgbClr val="5AD3B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 rot="18892707">
            <a:off x="4364583" y="5808346"/>
            <a:ext cx="1071553" cy="35904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6C650"/>
              </a:gs>
              <a:gs pos="50000">
                <a:srgbClr val="76C650"/>
              </a:gs>
              <a:gs pos="100000">
                <a:srgbClr val="76C65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 rot="18892707">
            <a:off x="5299284" y="5588014"/>
            <a:ext cx="1549630" cy="525643"/>
          </a:xfrm>
          <a:prstGeom prst="roundRect">
            <a:avLst>
              <a:gd name="adj" fmla="val 50000"/>
            </a:avLst>
          </a:prstGeom>
          <a:solidFill>
            <a:srgbClr val="EE4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 rot="18892707">
            <a:off x="6908682" y="5163614"/>
            <a:ext cx="1559200" cy="291684"/>
          </a:xfrm>
          <a:prstGeom prst="roundRect">
            <a:avLst>
              <a:gd name="adj" fmla="val 50000"/>
            </a:avLst>
          </a:prstGeom>
          <a:solidFill>
            <a:srgbClr val="6453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 rot="18892707">
            <a:off x="7658039" y="5977937"/>
            <a:ext cx="1528421" cy="522105"/>
          </a:xfrm>
          <a:prstGeom prst="roundRect">
            <a:avLst>
              <a:gd name="adj" fmla="val 50000"/>
            </a:avLst>
          </a:prstGeom>
          <a:solidFill>
            <a:srgbClr val="76C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 rot="18892707">
            <a:off x="9526055" y="4714182"/>
            <a:ext cx="437111" cy="163000"/>
          </a:xfrm>
          <a:prstGeom prst="roundRect">
            <a:avLst>
              <a:gd name="adj" fmla="val 50000"/>
            </a:avLst>
          </a:prstGeom>
          <a:solidFill>
            <a:srgbClr val="F6C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 rot="18892707">
            <a:off x="8811651" y="2989772"/>
            <a:ext cx="464271" cy="163000"/>
          </a:xfrm>
          <a:prstGeom prst="roundRect">
            <a:avLst>
              <a:gd name="adj" fmla="val 50000"/>
            </a:avLst>
          </a:prstGeom>
          <a:solidFill>
            <a:srgbClr val="FB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 rot="18892707">
            <a:off x="6970166" y="3519952"/>
            <a:ext cx="1561972" cy="190659"/>
          </a:xfrm>
          <a:prstGeom prst="roundRect">
            <a:avLst>
              <a:gd name="adj" fmla="val 50000"/>
            </a:avLst>
          </a:prstGeom>
          <a:solidFill>
            <a:srgbClr val="EE7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 rot="18892707">
            <a:off x="5748212" y="4502940"/>
            <a:ext cx="523347" cy="1821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5814F"/>
              </a:gs>
              <a:gs pos="50000">
                <a:srgbClr val="E76F43"/>
              </a:gs>
              <a:gs pos="100000">
                <a:srgbClr val="DC603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 rot="18892707">
            <a:off x="2103702" y="3631583"/>
            <a:ext cx="1549630" cy="525643"/>
          </a:xfrm>
          <a:prstGeom prst="roundRect">
            <a:avLst>
              <a:gd name="adj" fmla="val 50000"/>
            </a:avLst>
          </a:prstGeom>
          <a:solidFill>
            <a:srgbClr val="EE4C83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 rot="18892707">
            <a:off x="3974487" y="3091957"/>
            <a:ext cx="245913" cy="101074"/>
          </a:xfrm>
          <a:prstGeom prst="roundRect">
            <a:avLst>
              <a:gd name="adj" fmla="val 50000"/>
            </a:avLst>
          </a:prstGeom>
          <a:solidFill>
            <a:srgbClr val="EE4C8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 rot="18892707">
            <a:off x="3877879" y="2255309"/>
            <a:ext cx="673733" cy="10445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5814F"/>
              </a:gs>
              <a:gs pos="50000">
                <a:srgbClr val="E76F43"/>
              </a:gs>
              <a:gs pos="100000">
                <a:srgbClr val="DC603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 rot="18892707">
            <a:off x="5421645" y="632393"/>
            <a:ext cx="252471" cy="96361"/>
          </a:xfrm>
          <a:prstGeom prst="roundRect">
            <a:avLst>
              <a:gd name="adj" fmla="val 50000"/>
            </a:avLst>
          </a:prstGeom>
          <a:solidFill>
            <a:srgbClr val="AAE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5341148" y="3969"/>
            <a:ext cx="754852" cy="752475"/>
          </a:xfrm>
          <a:prstGeom prst="line">
            <a:avLst/>
          </a:prstGeom>
          <a:ln w="12700">
            <a:solidFill>
              <a:srgbClr val="D5F0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7250906" y="1173388"/>
            <a:ext cx="1090811" cy="1087375"/>
          </a:xfrm>
          <a:prstGeom prst="line">
            <a:avLst/>
          </a:prstGeom>
          <a:ln w="12700">
            <a:solidFill>
              <a:srgbClr val="FBD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 rot="18892707">
            <a:off x="7119230" y="6026419"/>
            <a:ext cx="1124910" cy="172235"/>
          </a:xfrm>
          <a:prstGeom prst="roundRect">
            <a:avLst>
              <a:gd name="adj" fmla="val 50000"/>
            </a:avLst>
          </a:prstGeom>
          <a:solidFill>
            <a:srgbClr val="699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 rot="18892707">
            <a:off x="8122845" y="2494778"/>
            <a:ext cx="769519" cy="45719"/>
          </a:xfrm>
          <a:prstGeom prst="roundRect">
            <a:avLst>
              <a:gd name="adj" fmla="val 50000"/>
            </a:avLst>
          </a:prstGeom>
          <a:solidFill>
            <a:srgbClr val="C8D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2" t="14055" r="78507" b="76501"/>
          <a:stretch/>
        </p:blipFill>
        <p:spPr>
          <a:xfrm>
            <a:off x="3425691" y="947667"/>
            <a:ext cx="514350" cy="6477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26" t="62108" r="8120" b="28448"/>
          <a:stretch/>
        </p:blipFill>
        <p:spPr>
          <a:xfrm>
            <a:off x="8734223" y="4264924"/>
            <a:ext cx="619125" cy="6477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4573653" y="809922"/>
            <a:ext cx="3057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突出的功能设计</a:t>
            </a:r>
          </a:p>
        </p:txBody>
      </p:sp>
      <p:sp>
        <p:nvSpPr>
          <p:cNvPr id="40" name="矩形 39"/>
          <p:cNvSpPr/>
          <p:nvPr/>
        </p:nvSpPr>
        <p:spPr>
          <a:xfrm>
            <a:off x="2266011" y="1653152"/>
            <a:ext cx="7673340" cy="702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一见钟情般的讨巧功能，但细品又如此自然。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不刻意，不追求，这种非刻意化的功能化，蕴含了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Dauphin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音乐淡雅的风格。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06189A5-AD19-4EC2-86BA-D8EBD43BC2C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68001" y="-1787227"/>
            <a:ext cx="613121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941FD55-BF25-422B-821F-471F5663B3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270407"/>
              </p:ext>
            </p:extLst>
          </p:nvPr>
        </p:nvGraphicFramePr>
        <p:xfrm>
          <a:off x="4991311" y="2412989"/>
          <a:ext cx="2053181" cy="4468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r:id="rId4" imgW="6751674" imgH="16162256" progId="Unknown">
                  <p:embed/>
                </p:oleObj>
              </mc:Choice>
              <mc:Fallback>
                <p:oleObj r:id="rId4" imgW="6751674" imgH="16162256" progId="Unknown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311" y="2412989"/>
                        <a:ext cx="2053181" cy="44684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582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5500">
        <p:circle/>
      </p:transition>
    </mc:Choice>
    <mc:Fallback xmlns="">
      <p:transition spd="slow" advClick="0" advTm="55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58477 1.01713 L 2.08333E-7 -1.85185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32" y="-508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8151 0.49004 L -8.33333E-7 2.59259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451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8151 0.49004 L -8.33333E-7 2.59259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451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58477 1.01713 L 2.08333E-7 -1.85185E-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32" y="-5085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58477 1.01713 L 2.08333E-7 -1.85185E-6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32" y="-5085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animMotion origin="layout" path="M -0.23008 0.4 L -2.29167E-6 7.40741E-7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7" y="-2000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path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31" grpId="0" animBg="1"/>
      <p:bldP spid="31" grpId="1" animBg="1"/>
      <p:bldP spid="32" grpId="0" animBg="1"/>
      <p:bldP spid="32" grpId="1" animBg="1"/>
      <p:bldP spid="39" grpId="0"/>
      <p:bldP spid="40" grpId="0"/>
    </p:bldLst>
  </p:timing>
  <p:extLst>
    <p:ext uri="{E180D4A7-C9FB-4DFB-919C-405C955672EB}">
      <p14:showEvtLst xmlns:p14="http://schemas.microsoft.com/office/powerpoint/2010/main">
        <p14:playEvt time="2517" objId="30"/>
        <p14:stopEvt time="4752" objId="30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28000">
              <a:schemeClr val="tx1">
                <a:lumMod val="75000"/>
                <a:lumOff val="25000"/>
              </a:schemeClr>
            </a:gs>
            <a:gs pos="43000">
              <a:schemeClr val="tx1">
                <a:lumMod val="65000"/>
                <a:lumOff val="35000"/>
              </a:schemeClr>
            </a:gs>
            <a:gs pos="72000">
              <a:schemeClr val="bg2">
                <a:lumMod val="5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电子产品, 屏幕截图, 照片, 监视器&#10;&#10;描述已自动生成">
            <a:extLst>
              <a:ext uri="{FF2B5EF4-FFF2-40B4-BE49-F238E27FC236}">
                <a16:creationId xmlns:a16="http://schemas.microsoft.com/office/drawing/2014/main" id="{6F70D7AC-F85F-4737-8823-39E6EE55F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25" y="315730"/>
            <a:ext cx="2758591" cy="57246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0389634-ED62-40A8-BD39-7BE2E80AB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51" y="1037968"/>
            <a:ext cx="2507337" cy="432486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7E499C2-9369-49BA-9BFA-5BC368B849B8}"/>
              </a:ext>
            </a:extLst>
          </p:cNvPr>
          <p:cNvSpPr/>
          <p:nvPr/>
        </p:nvSpPr>
        <p:spPr>
          <a:xfrm>
            <a:off x="583936" y="17713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Dauphin</a:t>
            </a:r>
            <a:r>
              <a: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音乐功能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6D067E-4D7D-4E26-9249-47015E6B04D1}"/>
              </a:ext>
            </a:extLst>
          </p:cNvPr>
          <p:cNvSpPr/>
          <p:nvPr/>
        </p:nvSpPr>
        <p:spPr>
          <a:xfrm>
            <a:off x="2281881" y="3743151"/>
            <a:ext cx="6096000" cy="46397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天蓝色的内容基调，简洁明了的功能化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841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rgbClr val="367193"/>
            </a:gs>
            <a:gs pos="0">
              <a:srgbClr val="2F6B8D"/>
            </a:gs>
            <a:gs pos="72000">
              <a:srgbClr val="367294">
                <a:alpha val="98000"/>
              </a:srgbClr>
            </a:gs>
            <a:gs pos="44000">
              <a:srgbClr val="206084"/>
            </a:gs>
            <a:gs pos="100000">
              <a:srgbClr val="2F6B8D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电子产品, 屏幕截图, 照片, 监视器&#10;&#10;描述已自动生成">
            <a:extLst>
              <a:ext uri="{FF2B5EF4-FFF2-40B4-BE49-F238E27FC236}">
                <a16:creationId xmlns:a16="http://schemas.microsoft.com/office/drawing/2014/main" id="{6F70D7AC-F85F-4737-8823-39E6EE55F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25" y="315730"/>
            <a:ext cx="2758591" cy="5724653"/>
          </a:xfrm>
          <a:prstGeom prst="rect">
            <a:avLst/>
          </a:prstGeom>
        </p:spPr>
      </p:pic>
      <p:pic>
        <p:nvPicPr>
          <p:cNvPr id="5" name="图片 4" descr="图片包含 电子产品&#10;&#10;描述已自动生成">
            <a:extLst>
              <a:ext uri="{FF2B5EF4-FFF2-40B4-BE49-F238E27FC236}">
                <a16:creationId xmlns:a16="http://schemas.microsoft.com/office/drawing/2014/main" id="{04D87F83-D07E-4A4E-AACD-83DDF84AE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081" y="971550"/>
            <a:ext cx="2504983" cy="445517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7B5B127-D131-4BE4-8209-DAC2B999D467}"/>
              </a:ext>
            </a:extLst>
          </p:cNvPr>
          <p:cNvSpPr/>
          <p:nvPr/>
        </p:nvSpPr>
        <p:spPr>
          <a:xfrm>
            <a:off x="583936" y="17713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动态的识别歌曲功能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83FE5A-5075-4A34-8265-D9C18C69AE6C}"/>
              </a:ext>
            </a:extLst>
          </p:cNvPr>
          <p:cNvSpPr/>
          <p:nvPr/>
        </p:nvSpPr>
        <p:spPr>
          <a:xfrm>
            <a:off x="1935892" y="2729897"/>
            <a:ext cx="6096000" cy="21268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色彩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Mic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与雷达波纹动画结合，巧妙地动画设计，在你等待的过程中也变得有趣。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突然忘记以前的识别记录也不用尴尬，历史记录帮你找回快乐回忆。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3322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自定义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282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b6288cad1d37ca975be72df32d7f5067047c266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8282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1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8282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5278</TotalTime>
  <Words>214</Words>
  <Application>Microsoft Office PowerPoint</Application>
  <PresentationFormat>宽屏</PresentationFormat>
  <Paragraphs>33</Paragraphs>
  <Slides>7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等线</vt:lpstr>
      <vt:lpstr>微软雅黑 Light</vt:lpstr>
      <vt:lpstr>Arial</vt:lpstr>
      <vt:lpstr>Calibri</vt:lpstr>
      <vt:lpstr>Calibri Light</vt:lpstr>
      <vt:lpstr>Century Gothic</vt:lpstr>
      <vt:lpstr>Office Theme</vt:lpstr>
      <vt:lpstr>b6288cad1d37ca975be72df32d7f5067047c2666</vt:lpstr>
      <vt:lpstr>Office 主题</vt:lpstr>
      <vt:lpstr>Unknown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晁 采</cp:lastModifiedBy>
  <cp:revision>456</cp:revision>
  <dcterms:created xsi:type="dcterms:W3CDTF">2015-11-26T12:54:06Z</dcterms:created>
  <dcterms:modified xsi:type="dcterms:W3CDTF">2019-09-18T07:35:02Z</dcterms:modified>
</cp:coreProperties>
</file>